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handoutMasterIdLst>
    <p:handoutMasterId r:id="rId19"/>
  </p:handoutMasterIdLst>
  <p:sldIdLst>
    <p:sldId id="256" r:id="rId2"/>
    <p:sldId id="285" r:id="rId3"/>
    <p:sldId id="312" r:id="rId4"/>
    <p:sldId id="258" r:id="rId5"/>
    <p:sldId id="295" r:id="rId6"/>
    <p:sldId id="289" r:id="rId7"/>
    <p:sldId id="290" r:id="rId8"/>
    <p:sldId id="313" r:id="rId9"/>
    <p:sldId id="291" r:id="rId10"/>
    <p:sldId id="292" r:id="rId11"/>
    <p:sldId id="304" r:id="rId12"/>
    <p:sldId id="314" r:id="rId13"/>
    <p:sldId id="315" r:id="rId14"/>
    <p:sldId id="318" r:id="rId15"/>
    <p:sldId id="316" r:id="rId16"/>
    <p:sldId id="317" r:id="rId1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70" d="100"/>
          <a:sy n="70" d="100"/>
        </p:scale>
        <p:origin x="-1350" y="1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85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A97E54-05F8-4C8F-961E-4550E1687D86}" type="datetimeFigureOut">
              <a:rPr lang="it-IT" smtClean="0"/>
              <a:t>29/03/2016</a:t>
            </a:fld>
            <a:endParaRPr lang="it-IT"/>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B05C81-7472-45F8-B846-04BFA732D56F}" type="slidenum">
              <a:rPr lang="it-IT" smtClean="0"/>
              <a:t>‹Nº›</a:t>
            </a:fld>
            <a:endParaRPr lang="it-IT"/>
          </a:p>
        </p:txBody>
      </p:sp>
    </p:spTree>
    <p:extLst>
      <p:ext uri="{BB962C8B-B14F-4D97-AF65-F5344CB8AC3E}">
        <p14:creationId xmlns:p14="http://schemas.microsoft.com/office/powerpoint/2010/main" val="26837221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E1D89-9B11-49F3-912B-44BFE60AD120}" type="datetimeFigureOut">
              <a:rPr lang="it-IT" smtClean="0"/>
              <a:t>29/03/2016</a:t>
            </a:fld>
            <a:endParaRPr lang="it-IT"/>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it-IT"/>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2063F-8D41-42DD-B70F-93132A5DCCFB}" type="slidenum">
              <a:rPr lang="it-IT" smtClean="0"/>
              <a:t>‹Nº›</a:t>
            </a:fld>
            <a:endParaRPr lang="it-IT"/>
          </a:p>
        </p:txBody>
      </p:sp>
    </p:spTree>
    <p:extLst>
      <p:ext uri="{BB962C8B-B14F-4D97-AF65-F5344CB8AC3E}">
        <p14:creationId xmlns:p14="http://schemas.microsoft.com/office/powerpoint/2010/main" val="2438960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6</a:t>
            </a:fld>
            <a:endParaRPr lang="it-IT"/>
          </a:p>
        </p:txBody>
      </p:sp>
    </p:spTree>
    <p:extLst>
      <p:ext uri="{BB962C8B-B14F-4D97-AF65-F5344CB8AC3E}">
        <p14:creationId xmlns:p14="http://schemas.microsoft.com/office/powerpoint/2010/main" val="101880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it-IT" dirty="0"/>
          </a:p>
        </p:txBody>
      </p:sp>
      <p:sp>
        <p:nvSpPr>
          <p:cNvPr id="4" name="3 Marcador de número de diapositiva"/>
          <p:cNvSpPr>
            <a:spLocks noGrp="1"/>
          </p:cNvSpPr>
          <p:nvPr>
            <p:ph type="sldNum" sz="quarter" idx="10"/>
          </p:nvPr>
        </p:nvSpPr>
        <p:spPr/>
        <p:txBody>
          <a:bodyPr/>
          <a:lstStyle/>
          <a:p>
            <a:fld id="{B9A2063F-8D41-42DD-B70F-93132A5DCCFB}" type="slidenum">
              <a:rPr lang="it-IT" smtClean="0"/>
              <a:t>10</a:t>
            </a:fld>
            <a:endParaRPr lang="it-IT"/>
          </a:p>
        </p:txBody>
      </p:sp>
    </p:spTree>
    <p:extLst>
      <p:ext uri="{BB962C8B-B14F-4D97-AF65-F5344CB8AC3E}">
        <p14:creationId xmlns:p14="http://schemas.microsoft.com/office/powerpoint/2010/main" val="4290475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91440" y="101600"/>
            <a:ext cx="8961120" cy="6664960"/>
          </a:xfrm>
          <a:prstGeom prst="roundRect">
            <a:avLst>
              <a:gd name="adj" fmla="val 1735"/>
            </a:avLst>
          </a:prstGeom>
          <a:gradFill flip="none" rotWithShape="1">
            <a:gsLst>
              <a:gs pos="0">
                <a:schemeClr val="accent2">
                  <a:lumMod val="75000"/>
                </a:schemeClr>
              </a:gs>
              <a:gs pos="50000">
                <a:schemeClr val="accent1">
                  <a:tint val="44500"/>
                  <a:satMod val="160000"/>
                </a:schemeClr>
              </a:gs>
              <a:gs pos="100000">
                <a:schemeClr val="accent1">
                  <a:tint val="23500"/>
                  <a:satMod val="160000"/>
                </a:schemeClr>
              </a:gs>
            </a:gsLst>
            <a:lin ang="2700000" scaled="1"/>
            <a:tileRect/>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29/03/2016</a:t>
            </a:fld>
            <a:endParaRPr lang="es-E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s-ES"/>
          </a:p>
        </p:txBody>
      </p:sp>
      <p:sp>
        <p:nvSpPr>
          <p:cNvPr id="9" name="Rectangle 8"/>
          <p:cNvSpPr/>
          <p:nvPr/>
        </p:nvSpPr>
        <p:spPr>
          <a:xfrm>
            <a:off x="345440" y="2942602"/>
            <a:ext cx="7147931" cy="2463800"/>
          </a:xfrm>
          <a:prstGeom prst="rect">
            <a:avLst/>
          </a:prstGeom>
          <a:gradFill>
            <a:gsLst>
              <a:gs pos="0">
                <a:schemeClr val="accent2">
                  <a:lumMod val="75000"/>
                </a:schemeClr>
              </a:gs>
              <a:gs pos="50000">
                <a:schemeClr val="accent1">
                  <a:tint val="44500"/>
                  <a:satMod val="160000"/>
                </a:schemeClr>
              </a:gs>
              <a:gs pos="100000">
                <a:schemeClr val="accent1">
                  <a:tint val="23500"/>
                  <a:satMod val="160000"/>
                </a:schemeClr>
              </a:gs>
            </a:gsLst>
            <a:lin ang="13500000" scaled="1"/>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32FADFE-3B8F-471C-ABF0-DBC7717ECBBC}" type="slidenum">
              <a:rPr lang="es-ES" smtClean="0"/>
              <a:t>‹Nº›</a:t>
            </a:fld>
            <a:endParaRPr lang="es-E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a:prstGeom prst="rect">
            <a:avLst/>
          </a:prstGeo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s-ES" smtClean="0"/>
              <a:t>Haga clic para modificar el estilo de título del patrón</a:t>
            </a:r>
            <a:endParaRPr lang="en-US" dirty="0"/>
          </a:p>
        </p:txBody>
      </p:sp>
      <p:pic>
        <p:nvPicPr>
          <p:cNvPr id="17"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521" y="188640"/>
            <a:ext cx="518458"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17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82261" y="5949280"/>
            <a:ext cx="787420" cy="737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3735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29/03/2016</a:t>
            </a:fld>
            <a:endParaRPr lang="es-ES"/>
          </a:p>
        </p:txBody>
      </p:sp>
      <p:sp>
        <p:nvSpPr>
          <p:cNvPr id="6" name="Slide Number Placeholder 5"/>
          <p:cNvSpPr>
            <a:spLocks noGrp="1"/>
          </p:cNvSpPr>
          <p:nvPr>
            <p:ph type="sldNum" sz="quarter" idx="12"/>
          </p:nvPr>
        </p:nvSpPr>
        <p:spPr>
          <a:xfrm>
            <a:off x="3707904" y="6303912"/>
            <a:ext cx="2133600" cy="365125"/>
          </a:xfrm>
        </p:spPr>
        <p:txBody>
          <a:bodyPr/>
          <a:lstStyle/>
          <a:p>
            <a:fld id="{132FADFE-3B8F-471C-ABF0-DBC7717ECBBC}" type="slidenum">
              <a:rPr lang="es-ES" smtClean="0"/>
              <a:t>‹Nº›</a:t>
            </a:fld>
            <a:endParaRPr lang="es-ES"/>
          </a:p>
        </p:txBody>
      </p:sp>
      <p:sp>
        <p:nvSpPr>
          <p:cNvPr id="11" name="Title Placeholder 1"/>
          <p:cNvSpPr>
            <a:spLocks noGrp="1"/>
          </p:cNvSpPr>
          <p:nvPr>
            <p:ph type="title"/>
          </p:nvPr>
        </p:nvSpPr>
        <p:spPr>
          <a:xfrm>
            <a:off x="1096604" y="373349"/>
            <a:ext cx="7656779" cy="1111435"/>
          </a:xfrm>
          <a:prstGeom prst="rect">
            <a:avLst/>
          </a:prstGeom>
          <a:gradFill>
            <a:gsLst>
              <a:gs pos="0">
                <a:schemeClr val="accent2">
                  <a:lumMod val="75000"/>
                </a:schemeClr>
              </a:gs>
              <a:gs pos="50000">
                <a:schemeClr val="accent1">
                  <a:tint val="44500"/>
                  <a:satMod val="160000"/>
                </a:schemeClr>
              </a:gs>
              <a:gs pos="100000">
                <a:schemeClr val="accent1">
                  <a:tint val="23500"/>
                  <a:satMod val="160000"/>
                </a:schemeClr>
              </a:gs>
            </a:gsLst>
            <a:lin ang="13500000" scaled="1"/>
          </a:gradFill>
        </p:spPr>
        <p:txBody>
          <a:bodyPr vert="horz" lIns="91440" tIns="45720" rIns="91440" bIns="45720" rtlCol="0" anchor="ctr">
            <a:normAutofit/>
          </a:bodyPr>
          <a:lstStyle/>
          <a:p>
            <a:r>
              <a:rPr lang="es-ES" dirty="0" smtClean="0"/>
              <a:t>Haga clic para modificar el estilo de título del patrón</a:t>
            </a:r>
            <a:endParaRPr lang="en-US" dirty="0"/>
          </a:p>
        </p:txBody>
      </p:sp>
      <p:pic>
        <p:nvPicPr>
          <p:cNvPr id="12"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3528" y="411067"/>
            <a:ext cx="773077" cy="1073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6128" y="1719071"/>
            <a:ext cx="4038600" cy="440740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719071"/>
            <a:ext cx="4038600" cy="440740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29/03/2016</a:t>
            </a:fld>
            <a:endParaRPr lang="es-E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11" name="Title Placeholder 1"/>
          <p:cNvSpPr>
            <a:spLocks noGrp="1"/>
          </p:cNvSpPr>
          <p:nvPr>
            <p:ph type="title"/>
          </p:nvPr>
        </p:nvSpPr>
        <p:spPr>
          <a:xfrm>
            <a:off x="1096604" y="373349"/>
            <a:ext cx="7656779" cy="1111435"/>
          </a:xfrm>
          <a:prstGeom prst="rect">
            <a:avLst/>
          </a:prstGeom>
          <a:gradFill>
            <a:gsLst>
              <a:gs pos="0">
                <a:schemeClr val="accent2">
                  <a:lumMod val="75000"/>
                </a:schemeClr>
              </a:gs>
              <a:gs pos="50000">
                <a:schemeClr val="accent1">
                  <a:tint val="44500"/>
                  <a:satMod val="160000"/>
                </a:schemeClr>
              </a:gs>
              <a:gs pos="100000">
                <a:schemeClr val="accent1">
                  <a:tint val="23500"/>
                  <a:satMod val="160000"/>
                </a:schemeClr>
              </a:gs>
            </a:gsLst>
            <a:lin ang="13500000" scaled="1"/>
          </a:gradFill>
        </p:spPr>
        <p:txBody>
          <a:bodyPr vert="horz" lIns="91440" tIns="45720" rIns="91440" bIns="45720" rtlCol="0" anchor="ctr">
            <a:normAutofit/>
          </a:bodyPr>
          <a:lstStyle/>
          <a:p>
            <a:r>
              <a:rPr lang="es-ES" dirty="0" smtClean="0"/>
              <a:t>Haga clic para modificar el estilo de título del patrón</a:t>
            </a:r>
            <a:endParaRPr lang="en-US" dirty="0"/>
          </a:p>
        </p:txBody>
      </p:sp>
      <p:pic>
        <p:nvPicPr>
          <p:cNvPr id="12"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3528" y="411067"/>
            <a:ext cx="773077" cy="1073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47236" y="148416"/>
            <a:ext cx="8961120" cy="6664960"/>
          </a:xfrm>
          <a:prstGeom prst="roundRect">
            <a:avLst>
              <a:gd name="adj" fmla="val 1735"/>
            </a:avLst>
          </a:prstGeom>
          <a:gradFill flip="none" rotWithShape="1">
            <a:gsLst>
              <a:gs pos="0">
                <a:schemeClr val="accent2">
                  <a:lumMod val="75000"/>
                </a:schemeClr>
              </a:gs>
              <a:gs pos="50000">
                <a:schemeClr val="accent1">
                  <a:tint val="44500"/>
                  <a:satMod val="160000"/>
                </a:schemeClr>
              </a:gs>
              <a:gs pos="100000">
                <a:schemeClr val="accent1">
                  <a:tint val="23500"/>
                  <a:satMod val="160000"/>
                </a:schemeClr>
              </a:gs>
            </a:gsLst>
            <a:lin ang="2700000" scaled="1"/>
            <a:tileRect/>
          </a:gra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7A847CFC-816F-41D0-AAC0-9BF4FEBC753E}" type="datetimeFigureOut">
              <a:rPr lang="es-ES" smtClean="0"/>
              <a:t>29/03/2016</a:t>
            </a:fld>
            <a:endParaRPr lang="es-ES"/>
          </a:p>
        </p:txBody>
      </p:sp>
      <p:sp>
        <p:nvSpPr>
          <p:cNvPr id="6" name="Slide Number Placeholder 5"/>
          <p:cNvSpPr>
            <a:spLocks noGrp="1"/>
          </p:cNvSpPr>
          <p:nvPr>
            <p:ph type="sldNum" sz="quarter" idx="4"/>
          </p:nvPr>
        </p:nvSpPr>
        <p:spPr>
          <a:xfrm>
            <a:off x="3606760" y="6381328"/>
            <a:ext cx="2133600" cy="365125"/>
          </a:xfrm>
          <a:prstGeom prst="rect">
            <a:avLst/>
          </a:prstGeom>
        </p:spPr>
        <p:txBody>
          <a:bodyPr vert="horz" lIns="91440" tIns="45720" rIns="91440" bIns="45720" rtlCol="0" anchor="ctr"/>
          <a:lstStyle>
            <a:lvl1pPr algn="r">
              <a:defRPr sz="1200">
                <a:solidFill>
                  <a:schemeClr val="tx2"/>
                </a:solidFill>
              </a:defRPr>
            </a:lvl1pPr>
          </a:lstStyle>
          <a:p>
            <a:pPr algn="ctr"/>
            <a:fld id="{132FADFE-3B8F-471C-ABF0-DBC7717ECBBC}" type="slidenum">
              <a:rPr lang="es-ES" smtClean="0"/>
              <a:pPr algn="ctr"/>
              <a:t>‹Nº›</a:t>
            </a:fld>
            <a:endParaRPr lang="es-ES" dirty="0"/>
          </a:p>
        </p:txBody>
      </p:sp>
      <p:sp>
        <p:nvSpPr>
          <p:cNvPr id="9" name="Rectangle 8"/>
          <p:cNvSpPr/>
          <p:nvPr/>
        </p:nvSpPr>
        <p:spPr>
          <a:xfrm>
            <a:off x="274320" y="278166"/>
            <a:ext cx="8595360" cy="1325880"/>
          </a:xfrm>
          <a:prstGeom prst="rect">
            <a:avLst/>
          </a:prstGeom>
          <a:gradFill flip="none" rotWithShape="1">
            <a:gsLst>
              <a:gs pos="0">
                <a:schemeClr val="accent2">
                  <a:lumMod val="75000"/>
                </a:schemeClr>
              </a:gs>
              <a:gs pos="50000">
                <a:schemeClr val="accent1">
                  <a:tint val="44500"/>
                  <a:satMod val="160000"/>
                </a:schemeClr>
              </a:gs>
              <a:gs pos="100000">
                <a:schemeClr val="accent1">
                  <a:tint val="23500"/>
                  <a:satMod val="160000"/>
                </a:schemeClr>
              </a:gs>
            </a:gsLst>
            <a:lin ang="13500000" scaled="1"/>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96604" y="373349"/>
            <a:ext cx="7656779" cy="1111435"/>
          </a:xfrm>
          <a:prstGeom prst="rect">
            <a:avLst/>
          </a:prstGeom>
          <a:gradFill>
            <a:gsLst>
              <a:gs pos="0">
                <a:schemeClr val="accent2">
                  <a:lumMod val="75000"/>
                </a:schemeClr>
              </a:gs>
              <a:gs pos="50000">
                <a:schemeClr val="accent1">
                  <a:tint val="44500"/>
                  <a:satMod val="160000"/>
                </a:schemeClr>
              </a:gs>
              <a:gs pos="100000">
                <a:schemeClr val="accent1">
                  <a:tint val="23500"/>
                  <a:satMod val="160000"/>
                </a:schemeClr>
              </a:gs>
            </a:gsLst>
            <a:lin ang="13500000" scaled="1"/>
          </a:gradFill>
        </p:spPr>
        <p:txBody>
          <a:bodyPr vert="horz" lIns="91440" tIns="45720" rIns="91440" bIns="45720" rtlCol="0" anchor="ctr">
            <a:normAutofit/>
          </a:bodyPr>
          <a:lstStyle/>
          <a:p>
            <a:r>
              <a:rPr lang="es-ES" dirty="0" smtClean="0"/>
              <a:t>Haga clic para modificar el estilo de título del patrón</a:t>
            </a:r>
            <a:endParaRPr lang="en-US" dirty="0"/>
          </a:p>
        </p:txBody>
      </p:sp>
      <p:pic>
        <p:nvPicPr>
          <p:cNvPr id="11" name="10 Imagen"/>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82261" y="5949280"/>
            <a:ext cx="787420" cy="737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23528" y="411067"/>
            <a:ext cx="773077" cy="1073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Lst>
  <p:timing>
    <p:tnLst>
      <p:par>
        <p:cTn id="1" dur="indefinite" restart="never" nodeType="tmRoot"/>
      </p:par>
    </p:tnLst>
  </p:timing>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419" dirty="0" smtClean="0"/>
              <a:t>Inteligencia de Negocios </a:t>
            </a:r>
            <a:endParaRPr lang="it-IT" dirty="0"/>
          </a:p>
        </p:txBody>
      </p:sp>
      <p:sp>
        <p:nvSpPr>
          <p:cNvPr id="5" name="4 CuadroTexto"/>
          <p:cNvSpPr txBox="1"/>
          <p:nvPr/>
        </p:nvSpPr>
        <p:spPr>
          <a:xfrm>
            <a:off x="3628224" y="6381328"/>
            <a:ext cx="646331" cy="369332"/>
          </a:xfrm>
          <a:prstGeom prst="rect">
            <a:avLst/>
          </a:prstGeom>
          <a:noFill/>
        </p:spPr>
        <p:txBody>
          <a:bodyPr wrap="none" rtlCol="0">
            <a:spAutoFit/>
          </a:bodyPr>
          <a:lstStyle/>
          <a:p>
            <a:r>
              <a:rPr lang="es-419" dirty="0" smtClean="0">
                <a:latin typeface="+mj-lt"/>
              </a:rPr>
              <a:t>2016</a:t>
            </a:r>
            <a:endParaRPr lang="it-IT" dirty="0">
              <a:latin typeface="+mj-lt"/>
            </a:endParaRPr>
          </a:p>
        </p:txBody>
      </p:sp>
      <p:sp>
        <p:nvSpPr>
          <p:cNvPr id="4" name="3 Subtítulo"/>
          <p:cNvSpPr>
            <a:spLocks noGrp="1"/>
          </p:cNvSpPr>
          <p:nvPr>
            <p:ph type="subTitle" idx="1"/>
          </p:nvPr>
        </p:nvSpPr>
        <p:spPr/>
        <p:txBody>
          <a:bodyPr/>
          <a:lstStyle/>
          <a:p>
            <a:endParaRPr lang="it-IT"/>
          </a:p>
        </p:txBody>
      </p:sp>
    </p:spTree>
    <p:extLst>
      <p:ext uri="{BB962C8B-B14F-4D97-AF65-F5344CB8AC3E}">
        <p14:creationId xmlns:p14="http://schemas.microsoft.com/office/powerpoint/2010/main" val="4127230725"/>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lstStyle/>
          <a:p>
            <a:r>
              <a:rPr lang="en-US" dirty="0" smtClean="0"/>
              <a:t>S</a:t>
            </a:r>
            <a:r>
              <a:rPr lang="es-419" dirty="0" smtClean="0"/>
              <a:t>AS Business Analytics</a:t>
            </a:r>
            <a:endParaRPr lang="it-IT"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628800"/>
            <a:ext cx="8496944" cy="4864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244559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lstStyle/>
          <a:p>
            <a:r>
              <a:rPr lang="en-US" dirty="0"/>
              <a:t>What is </a:t>
            </a:r>
            <a:r>
              <a:rPr lang="es-419" dirty="0" smtClean="0"/>
              <a:t>ANALYTICS</a:t>
            </a:r>
            <a:r>
              <a:rPr lang="en-US" dirty="0" smtClean="0"/>
              <a:t>?</a:t>
            </a:r>
            <a:endParaRPr lang="it-IT"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226" y="1844824"/>
            <a:ext cx="7916901" cy="366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redondeado"/>
          <p:cNvSpPr/>
          <p:nvPr/>
        </p:nvSpPr>
        <p:spPr>
          <a:xfrm>
            <a:off x="3225168" y="1879919"/>
            <a:ext cx="1130807" cy="327727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4 CuadroTexto"/>
          <p:cNvSpPr txBox="1"/>
          <p:nvPr/>
        </p:nvSpPr>
        <p:spPr>
          <a:xfrm>
            <a:off x="3225168" y="5157192"/>
            <a:ext cx="979349" cy="430887"/>
          </a:xfrm>
          <a:prstGeom prst="rect">
            <a:avLst/>
          </a:prstGeom>
          <a:noFill/>
        </p:spPr>
        <p:txBody>
          <a:bodyPr wrap="square" rtlCol="0">
            <a:spAutoFit/>
          </a:bodyPr>
          <a:lstStyle/>
          <a:p>
            <a:pPr algn="ctr"/>
            <a:r>
              <a:rPr lang="es-419" sz="1100" b="1" dirty="0" smtClean="0">
                <a:solidFill>
                  <a:srgbClr val="FF0000"/>
                </a:solidFill>
              </a:rPr>
              <a:t>Analitica de Datos</a:t>
            </a:r>
            <a:endParaRPr lang="it-IT" sz="1100" b="1" dirty="0">
              <a:solidFill>
                <a:srgbClr val="FF0000"/>
              </a:solidFill>
            </a:endParaRPr>
          </a:p>
        </p:txBody>
      </p:sp>
      <p:sp>
        <p:nvSpPr>
          <p:cNvPr id="6" name="5 Flecha derecha"/>
          <p:cNvSpPr/>
          <p:nvPr/>
        </p:nvSpPr>
        <p:spPr>
          <a:xfrm>
            <a:off x="683568" y="5530879"/>
            <a:ext cx="7850904" cy="33616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6 CuadroTexto"/>
          <p:cNvSpPr txBox="1"/>
          <p:nvPr/>
        </p:nvSpPr>
        <p:spPr>
          <a:xfrm>
            <a:off x="1989782" y="5795972"/>
            <a:ext cx="4454426" cy="369332"/>
          </a:xfrm>
          <a:prstGeom prst="rect">
            <a:avLst/>
          </a:prstGeom>
          <a:noFill/>
        </p:spPr>
        <p:txBody>
          <a:bodyPr wrap="square" rtlCol="0">
            <a:spAutoFit/>
          </a:bodyPr>
          <a:lstStyle/>
          <a:p>
            <a:pPr algn="ctr"/>
            <a:r>
              <a:rPr lang="es-419" b="1" dirty="0" smtClean="0">
                <a:solidFill>
                  <a:srgbClr val="FF0000"/>
                </a:solidFill>
              </a:rPr>
              <a:t>Proceso de toma de decisiones</a:t>
            </a:r>
            <a:endParaRPr lang="it-IT" b="1" dirty="0">
              <a:solidFill>
                <a:srgbClr val="FF0000"/>
              </a:solidFill>
            </a:endParaRPr>
          </a:p>
        </p:txBody>
      </p:sp>
    </p:spTree>
    <p:extLst>
      <p:ext uri="{BB962C8B-B14F-4D97-AF65-F5344CB8AC3E}">
        <p14:creationId xmlns:p14="http://schemas.microsoft.com/office/powerpoint/2010/main" val="21916722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normAutofit/>
          </a:bodyPr>
          <a:lstStyle/>
          <a:p>
            <a:r>
              <a:rPr lang="en-US" sz="2400" dirty="0" smtClean="0"/>
              <a:t>P</a:t>
            </a:r>
            <a:r>
              <a:rPr lang="es-419" sz="2400" dirty="0" smtClean="0"/>
              <a:t>rocesos centrales de las plataformas de BI &amp; BA</a:t>
            </a:r>
            <a:endParaRPr lang="it-IT"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916832"/>
            <a:ext cx="8385526"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083329"/>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normAutofit/>
          </a:bodyPr>
          <a:lstStyle/>
          <a:p>
            <a:r>
              <a:rPr lang="en-US" sz="2400" dirty="0" smtClean="0"/>
              <a:t>F</a:t>
            </a:r>
            <a:r>
              <a:rPr lang="es-419" sz="2400" dirty="0" smtClean="0"/>
              <a:t>unciones de las plataformas de BI &amp; BA</a:t>
            </a:r>
            <a:endParaRPr lang="it-IT"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087" y="1988840"/>
            <a:ext cx="8705663"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157907"/>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normAutofit/>
          </a:bodyPr>
          <a:lstStyle/>
          <a:p>
            <a:r>
              <a:rPr lang="en-US" sz="2400" dirty="0" smtClean="0"/>
              <a:t>F</a:t>
            </a:r>
            <a:r>
              <a:rPr lang="es-419" sz="2400" dirty="0" smtClean="0"/>
              <a:t>unciones de las plataformas de BI &amp; BA</a:t>
            </a:r>
            <a:endParaRPr lang="it-IT"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1844824"/>
            <a:ext cx="8426741"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2862453"/>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normAutofit/>
          </a:bodyPr>
          <a:lstStyle/>
          <a:p>
            <a:r>
              <a:rPr lang="en-US" sz="2400" dirty="0" smtClean="0"/>
              <a:t>F</a:t>
            </a:r>
            <a:r>
              <a:rPr lang="es-419" sz="2400" dirty="0" smtClean="0"/>
              <a:t>unciones de las plataformas de BI &amp; BA</a:t>
            </a:r>
            <a:endParaRPr lang="it-IT" sz="2400"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00808"/>
            <a:ext cx="8482766"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254239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6604" y="373349"/>
            <a:ext cx="7656779" cy="1111435"/>
          </a:xfrm>
        </p:spPr>
        <p:txBody>
          <a:bodyPr>
            <a:normAutofit/>
          </a:bodyPr>
          <a:lstStyle/>
          <a:p>
            <a:r>
              <a:rPr lang="en-US" sz="2400" dirty="0" smtClean="0"/>
              <a:t>F</a:t>
            </a:r>
            <a:r>
              <a:rPr lang="es-419" sz="2400" dirty="0" smtClean="0"/>
              <a:t>unciones de las plataformas de BI &amp; BA</a:t>
            </a:r>
            <a:endParaRPr lang="it-IT"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72655"/>
            <a:ext cx="8565308" cy="3744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002958"/>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284984"/>
            <a:ext cx="8352928"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Marcador de contenido"/>
          <p:cNvSpPr>
            <a:spLocks noGrp="1"/>
          </p:cNvSpPr>
          <p:nvPr>
            <p:ph idx="1"/>
          </p:nvPr>
        </p:nvSpPr>
        <p:spPr/>
        <p:txBody>
          <a:bodyPr>
            <a:normAutofit/>
          </a:bodyPr>
          <a:lstStyle/>
          <a:p>
            <a:pPr marL="114300" indent="0" algn="just">
              <a:buNone/>
            </a:pPr>
            <a:r>
              <a:rPr lang="en-US" sz="2000" dirty="0" smtClean="0">
                <a:latin typeface="+mj-lt"/>
              </a:rPr>
              <a:t>Business </a:t>
            </a:r>
            <a:r>
              <a:rPr lang="en-US" sz="2000" dirty="0">
                <a:latin typeface="+mj-lt"/>
              </a:rPr>
              <a:t>Intelligence (BI) is: </a:t>
            </a:r>
            <a:r>
              <a:rPr lang="en-US" sz="2000" dirty="0" smtClean="0">
                <a:latin typeface="+mj-lt"/>
              </a:rPr>
              <a:t>“</a:t>
            </a:r>
            <a:r>
              <a:rPr lang="en-US" sz="2000" dirty="0">
                <a:latin typeface="+mj-lt"/>
              </a:rPr>
              <a:t>Business intelligence (BI) is an umbrella term that includes the applications, infrastructure and tools, and best practices that enable access to and analysis of information to improve and optimize decisions and </a:t>
            </a:r>
            <a:r>
              <a:rPr lang="en-US" sz="2000" dirty="0" smtClean="0">
                <a:latin typeface="+mj-lt"/>
              </a:rPr>
              <a:t>performance.” </a:t>
            </a:r>
            <a:endParaRPr lang="es-419" sz="2000" dirty="0">
              <a:latin typeface="+mj-lt"/>
            </a:endParaRPr>
          </a:p>
          <a:p>
            <a:pPr marL="114300" indent="0" algn="just">
              <a:buNone/>
            </a:pPr>
            <a:r>
              <a:rPr lang="en-US" sz="1200" b="1" dirty="0" smtClean="0">
                <a:latin typeface="+mj-lt"/>
              </a:rPr>
              <a:t>Gartner IT Glossary</a:t>
            </a:r>
            <a:endParaRPr lang="it-IT" sz="1200" b="1" dirty="0">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1" y="4941168"/>
            <a:ext cx="873418" cy="294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7073" y="4941168"/>
            <a:ext cx="762382" cy="294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1959" y="5599600"/>
            <a:ext cx="757711" cy="342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9545" y="5920676"/>
            <a:ext cx="1142580" cy="34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3819" y="4941168"/>
            <a:ext cx="1443241" cy="2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46631" y="4941168"/>
            <a:ext cx="496194" cy="2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63888" y="5325908"/>
            <a:ext cx="798237" cy="268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93915" y="6435772"/>
            <a:ext cx="1186527" cy="34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88025" y="4797152"/>
            <a:ext cx="2232248" cy="1247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1561" y="5229200"/>
            <a:ext cx="2742630" cy="1206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204788" y="4941168"/>
            <a:ext cx="1594105" cy="10668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Rectángulo"/>
          <p:cNvSpPr/>
          <p:nvPr/>
        </p:nvSpPr>
        <p:spPr>
          <a:xfrm>
            <a:off x="1691680" y="560874"/>
            <a:ext cx="6816290" cy="707886"/>
          </a:xfrm>
          <a:prstGeom prst="rect">
            <a:avLst/>
          </a:prstGeom>
        </p:spPr>
        <p:txBody>
          <a:bodyPr wrap="none">
            <a:spAutoFit/>
          </a:bodyPr>
          <a:lstStyle/>
          <a:p>
            <a:r>
              <a:rPr lang="en-US" sz="4000" b="1" dirty="0">
                <a:latin typeface="Times New Roman" pitchFamily="18" charset="0"/>
                <a:cs typeface="Times New Roman" pitchFamily="18" charset="0"/>
              </a:rPr>
              <a:t>What is Business Intelligence?</a:t>
            </a:r>
            <a:endParaRPr lang="it-IT" sz="4000" b="1" dirty="0">
              <a:latin typeface="Times New Roman" pitchFamily="18" charset="0"/>
              <a:cs typeface="Times New Roman" pitchFamily="18" charset="0"/>
            </a:endParaRPr>
          </a:p>
        </p:txBody>
      </p:sp>
    </p:spTree>
    <p:extLst>
      <p:ext uri="{BB962C8B-B14F-4D97-AF65-F5344CB8AC3E}">
        <p14:creationId xmlns:p14="http://schemas.microsoft.com/office/powerpoint/2010/main" val="1668332001"/>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marL="114300" indent="0" algn="just">
              <a:buNone/>
            </a:pPr>
            <a:r>
              <a:rPr lang="en-US" sz="2000" dirty="0" smtClean="0">
                <a:latin typeface="+mj-lt"/>
              </a:rPr>
              <a:t>“</a:t>
            </a:r>
            <a:r>
              <a:rPr lang="en-US" sz="2000" dirty="0">
                <a:latin typeface="+mj-lt"/>
              </a:rPr>
              <a:t>Business Intelligence (or BI) helps predict, track, analyze, and present information as it relates to business performance - it provides the tools your company needs to translate data into actionable information. BI is often defined by the practices and technologies that enable it, such as data analytics, business performance management, data warehousing, dashboards and key performance indicators (KPIs)..” </a:t>
            </a:r>
            <a:endParaRPr lang="es-419" sz="2000" dirty="0">
              <a:latin typeface="+mj-lt"/>
            </a:endParaRPr>
          </a:p>
          <a:p>
            <a:pPr marL="114300" indent="0" algn="just">
              <a:buNone/>
            </a:pPr>
            <a:endParaRPr lang="es-419" sz="1400" b="1" dirty="0" smtClean="0">
              <a:latin typeface="+mj-lt"/>
            </a:endParaRPr>
          </a:p>
          <a:p>
            <a:pPr marL="114300" indent="0" algn="just">
              <a:buNone/>
            </a:pPr>
            <a:r>
              <a:rPr lang="es-419" sz="1400" b="1" dirty="0" smtClean="0">
                <a:latin typeface="+mj-lt"/>
              </a:rPr>
              <a:t>IBM</a:t>
            </a:r>
            <a:endParaRPr lang="es-419" sz="1400" b="1" dirty="0">
              <a:latin typeface="+mj-l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3745374"/>
            <a:ext cx="4639444" cy="306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12 Rectángulo redondeado"/>
          <p:cNvSpPr/>
          <p:nvPr/>
        </p:nvSpPr>
        <p:spPr>
          <a:xfrm>
            <a:off x="5148064" y="4797151"/>
            <a:ext cx="1759124" cy="201541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13 CuadroTexto"/>
          <p:cNvSpPr txBox="1"/>
          <p:nvPr/>
        </p:nvSpPr>
        <p:spPr>
          <a:xfrm rot="5400000">
            <a:off x="6415388" y="5683508"/>
            <a:ext cx="1229824" cy="246221"/>
          </a:xfrm>
          <a:prstGeom prst="rect">
            <a:avLst/>
          </a:prstGeom>
          <a:noFill/>
        </p:spPr>
        <p:txBody>
          <a:bodyPr wrap="none" rtlCol="0">
            <a:spAutoFit/>
          </a:bodyPr>
          <a:lstStyle/>
          <a:p>
            <a:r>
              <a:rPr lang="it-IT" sz="1000" b="1" dirty="0" smtClean="0">
                <a:solidFill>
                  <a:srgbClr val="FF0000"/>
                </a:solidFill>
              </a:rPr>
              <a:t>D</a:t>
            </a:r>
            <a:r>
              <a:rPr lang="es-419" sz="1000" b="1" dirty="0" smtClean="0">
                <a:solidFill>
                  <a:srgbClr val="FF0000"/>
                </a:solidFill>
              </a:rPr>
              <a:t>ATA ANALYTICS</a:t>
            </a:r>
            <a:endParaRPr lang="it-IT" sz="1000" b="1" dirty="0">
              <a:solidFill>
                <a:srgbClr val="FF0000"/>
              </a:solidFill>
            </a:endParaRPr>
          </a:p>
        </p:txBody>
      </p:sp>
      <p:sp>
        <p:nvSpPr>
          <p:cNvPr id="15" name="14 Rectángulo redondeado"/>
          <p:cNvSpPr/>
          <p:nvPr/>
        </p:nvSpPr>
        <p:spPr>
          <a:xfrm>
            <a:off x="5148064" y="3745376"/>
            <a:ext cx="1759124" cy="10517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15 CuadroTexto"/>
          <p:cNvSpPr txBox="1"/>
          <p:nvPr/>
        </p:nvSpPr>
        <p:spPr>
          <a:xfrm rot="5400000">
            <a:off x="6654368" y="4071211"/>
            <a:ext cx="1051777" cy="400110"/>
          </a:xfrm>
          <a:prstGeom prst="rect">
            <a:avLst/>
          </a:prstGeom>
          <a:noFill/>
        </p:spPr>
        <p:txBody>
          <a:bodyPr wrap="square" rtlCol="0">
            <a:spAutoFit/>
          </a:bodyPr>
          <a:lstStyle/>
          <a:p>
            <a:pPr algn="ctr"/>
            <a:r>
              <a:rPr lang="es-419" sz="1000" b="1" dirty="0" smtClean="0">
                <a:solidFill>
                  <a:srgbClr val="FF0000"/>
                </a:solidFill>
              </a:rPr>
              <a:t>KPIs  &amp; DASHBOARDS</a:t>
            </a:r>
            <a:endParaRPr lang="it-IT" sz="1000" b="1" dirty="0">
              <a:solidFill>
                <a:srgbClr val="FF0000"/>
              </a:solidFill>
            </a:endParaRPr>
          </a:p>
        </p:txBody>
      </p:sp>
      <p:sp>
        <p:nvSpPr>
          <p:cNvPr id="4" name="3 Flecha doblada hacia arriba"/>
          <p:cNvSpPr/>
          <p:nvPr/>
        </p:nvSpPr>
        <p:spPr>
          <a:xfrm>
            <a:off x="3419872" y="5226307"/>
            <a:ext cx="2059961" cy="1295736"/>
          </a:xfrm>
          <a:prstGeom prst="bentUp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419" sz="1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Predecir – Seguimiento -  Analisis - Presentacion</a:t>
            </a:r>
            <a:endParaRPr lang="it-IT" sz="1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10 Rectángulo"/>
          <p:cNvSpPr/>
          <p:nvPr/>
        </p:nvSpPr>
        <p:spPr>
          <a:xfrm>
            <a:off x="1691680" y="560874"/>
            <a:ext cx="6816290" cy="707886"/>
          </a:xfrm>
          <a:prstGeom prst="rect">
            <a:avLst/>
          </a:prstGeom>
        </p:spPr>
        <p:txBody>
          <a:bodyPr wrap="none">
            <a:spAutoFit/>
          </a:bodyPr>
          <a:lstStyle/>
          <a:p>
            <a:r>
              <a:rPr lang="en-US" sz="4000" b="1" dirty="0">
                <a:latin typeface="Times New Roman" pitchFamily="18" charset="0"/>
                <a:cs typeface="Times New Roman" pitchFamily="18" charset="0"/>
              </a:rPr>
              <a:t>What is Business Intelligence?</a:t>
            </a:r>
            <a:endParaRPr lang="it-IT" sz="4000" b="1" dirty="0">
              <a:latin typeface="Times New Roman" pitchFamily="18" charset="0"/>
              <a:cs typeface="Times New Roman" pitchFamily="18" charset="0"/>
            </a:endParaRPr>
          </a:p>
        </p:txBody>
      </p:sp>
    </p:spTree>
    <p:extLst>
      <p:ext uri="{BB962C8B-B14F-4D97-AF65-F5344CB8AC3E}">
        <p14:creationId xmlns:p14="http://schemas.microsoft.com/office/powerpoint/2010/main" val="29537574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56792"/>
            <a:ext cx="8229600" cy="4373563"/>
          </a:xfrm>
        </p:spPr>
        <p:txBody>
          <a:bodyPr>
            <a:normAutofit/>
          </a:bodyPr>
          <a:lstStyle/>
          <a:p>
            <a:pPr marL="114300" indent="0" algn="just">
              <a:buNone/>
            </a:pPr>
            <a:r>
              <a:rPr lang="en-US" sz="2000" dirty="0">
                <a:latin typeface="+mj-lt"/>
              </a:rPr>
              <a:t>What is Business Intelligence? Business Intelligence (BI) is: “The processes, technologies and tools needed to turn data into information and information into knowledge and knowledge into plans that drive profitable business action. BI encompasses data warehousing, business analytics and knowledge management</a:t>
            </a:r>
            <a:r>
              <a:rPr lang="en-US" sz="2000" dirty="0" smtClean="0">
                <a:latin typeface="+mj-lt"/>
              </a:rPr>
              <a:t>.” </a:t>
            </a:r>
            <a:endParaRPr lang="es-419" sz="2000" dirty="0" smtClean="0">
              <a:latin typeface="+mj-lt"/>
            </a:endParaRPr>
          </a:p>
          <a:p>
            <a:pPr marL="114300" indent="0" algn="just">
              <a:buNone/>
            </a:pPr>
            <a:endParaRPr lang="es-419" sz="1200" b="1" dirty="0" smtClean="0">
              <a:latin typeface="+mj-lt"/>
            </a:endParaRPr>
          </a:p>
          <a:p>
            <a:pPr marL="114300" indent="0" algn="just">
              <a:buNone/>
            </a:pPr>
            <a:r>
              <a:rPr lang="en-US" sz="1200" b="1" dirty="0" smtClean="0">
                <a:latin typeface="+mj-lt"/>
              </a:rPr>
              <a:t>The Data Warehouse Institute, Q4/2002</a:t>
            </a:r>
            <a:endParaRPr lang="it-IT" sz="1200" b="1" dirty="0">
              <a:latin typeface="+mj-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573016"/>
            <a:ext cx="5040560" cy="2335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redondeado"/>
          <p:cNvSpPr/>
          <p:nvPr/>
        </p:nvSpPr>
        <p:spPr>
          <a:xfrm>
            <a:off x="2123728" y="3573016"/>
            <a:ext cx="648072"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13 Rectángulo redondeado"/>
          <p:cNvSpPr/>
          <p:nvPr/>
        </p:nvSpPr>
        <p:spPr>
          <a:xfrm>
            <a:off x="5148064" y="3573017"/>
            <a:ext cx="648072"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14 Rectángulo redondeado"/>
          <p:cNvSpPr/>
          <p:nvPr/>
        </p:nvSpPr>
        <p:spPr>
          <a:xfrm>
            <a:off x="5868144" y="3573016"/>
            <a:ext cx="648072"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15 Rectángulo redondeado"/>
          <p:cNvSpPr/>
          <p:nvPr/>
        </p:nvSpPr>
        <p:spPr>
          <a:xfrm>
            <a:off x="6588224" y="3573017"/>
            <a:ext cx="576064" cy="20882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4 CuadroTexto"/>
          <p:cNvSpPr txBox="1"/>
          <p:nvPr/>
        </p:nvSpPr>
        <p:spPr>
          <a:xfrm>
            <a:off x="2107767" y="5661250"/>
            <a:ext cx="639919" cy="261610"/>
          </a:xfrm>
          <a:prstGeom prst="rect">
            <a:avLst/>
          </a:prstGeom>
          <a:noFill/>
        </p:spPr>
        <p:txBody>
          <a:bodyPr wrap="none" rtlCol="0">
            <a:spAutoFit/>
          </a:bodyPr>
          <a:lstStyle/>
          <a:p>
            <a:r>
              <a:rPr lang="es-419" sz="1100" b="1" dirty="0" smtClean="0">
                <a:solidFill>
                  <a:srgbClr val="FF0000"/>
                </a:solidFill>
              </a:rPr>
              <a:t>DATOS</a:t>
            </a:r>
            <a:endParaRPr lang="it-IT" sz="1100" b="1" dirty="0">
              <a:solidFill>
                <a:srgbClr val="FF0000"/>
              </a:solidFill>
            </a:endParaRPr>
          </a:p>
        </p:txBody>
      </p:sp>
      <p:sp>
        <p:nvSpPr>
          <p:cNvPr id="18" name="17 CuadroTexto"/>
          <p:cNvSpPr txBox="1"/>
          <p:nvPr/>
        </p:nvSpPr>
        <p:spPr>
          <a:xfrm>
            <a:off x="5004048" y="5661248"/>
            <a:ext cx="931665" cy="246221"/>
          </a:xfrm>
          <a:prstGeom prst="rect">
            <a:avLst/>
          </a:prstGeom>
          <a:noFill/>
        </p:spPr>
        <p:txBody>
          <a:bodyPr wrap="none" rtlCol="0">
            <a:spAutoFit/>
          </a:bodyPr>
          <a:lstStyle/>
          <a:p>
            <a:r>
              <a:rPr lang="es-419" sz="1000" b="1" dirty="0" smtClean="0">
                <a:solidFill>
                  <a:srgbClr val="FF0000"/>
                </a:solidFill>
              </a:rPr>
              <a:t>Informacion</a:t>
            </a:r>
            <a:endParaRPr lang="it-IT" sz="1000" b="1" dirty="0">
              <a:solidFill>
                <a:srgbClr val="FF0000"/>
              </a:solidFill>
            </a:endParaRPr>
          </a:p>
        </p:txBody>
      </p:sp>
      <p:sp>
        <p:nvSpPr>
          <p:cNvPr id="19" name="18 CuadroTexto"/>
          <p:cNvSpPr txBox="1"/>
          <p:nvPr/>
        </p:nvSpPr>
        <p:spPr>
          <a:xfrm>
            <a:off x="5659021" y="3356992"/>
            <a:ext cx="1066318" cy="246221"/>
          </a:xfrm>
          <a:prstGeom prst="rect">
            <a:avLst/>
          </a:prstGeom>
          <a:noFill/>
        </p:spPr>
        <p:txBody>
          <a:bodyPr wrap="none" rtlCol="0">
            <a:spAutoFit/>
          </a:bodyPr>
          <a:lstStyle/>
          <a:p>
            <a:r>
              <a:rPr lang="es-419" sz="1000" b="1" dirty="0" smtClean="0">
                <a:solidFill>
                  <a:srgbClr val="FF0000"/>
                </a:solidFill>
              </a:rPr>
              <a:t>Conocimiento</a:t>
            </a:r>
            <a:endParaRPr lang="it-IT" sz="1000" b="1" dirty="0">
              <a:solidFill>
                <a:srgbClr val="FF0000"/>
              </a:solidFill>
            </a:endParaRPr>
          </a:p>
        </p:txBody>
      </p:sp>
      <p:sp>
        <p:nvSpPr>
          <p:cNvPr id="20" name="19 CuadroTexto"/>
          <p:cNvSpPr txBox="1"/>
          <p:nvPr/>
        </p:nvSpPr>
        <p:spPr>
          <a:xfrm>
            <a:off x="6448647" y="5661248"/>
            <a:ext cx="788999" cy="400110"/>
          </a:xfrm>
          <a:prstGeom prst="rect">
            <a:avLst/>
          </a:prstGeom>
          <a:noFill/>
        </p:spPr>
        <p:txBody>
          <a:bodyPr wrap="none" rtlCol="0">
            <a:spAutoFit/>
          </a:bodyPr>
          <a:lstStyle/>
          <a:p>
            <a:pPr algn="ctr"/>
            <a:r>
              <a:rPr lang="es-419" sz="1000" b="1" dirty="0" smtClean="0">
                <a:solidFill>
                  <a:srgbClr val="FF0000"/>
                </a:solidFill>
              </a:rPr>
              <a:t>Planes de</a:t>
            </a:r>
          </a:p>
          <a:p>
            <a:pPr algn="ctr"/>
            <a:r>
              <a:rPr lang="es-419" sz="1000" b="1" dirty="0" smtClean="0">
                <a:solidFill>
                  <a:srgbClr val="FF0000"/>
                </a:solidFill>
              </a:rPr>
              <a:t>Accion</a:t>
            </a:r>
            <a:endParaRPr lang="it-IT" sz="1000" b="1" dirty="0">
              <a:solidFill>
                <a:srgbClr val="FF0000"/>
              </a:solidFill>
            </a:endParaRPr>
          </a:p>
        </p:txBody>
      </p:sp>
      <p:sp>
        <p:nvSpPr>
          <p:cNvPr id="6" name="5 Flecha derecha"/>
          <p:cNvSpPr/>
          <p:nvPr/>
        </p:nvSpPr>
        <p:spPr>
          <a:xfrm>
            <a:off x="2107767" y="6093296"/>
            <a:ext cx="5129879" cy="24796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6 CuadroTexto"/>
          <p:cNvSpPr txBox="1"/>
          <p:nvPr/>
        </p:nvSpPr>
        <p:spPr>
          <a:xfrm>
            <a:off x="2555776" y="6237312"/>
            <a:ext cx="4180953" cy="369332"/>
          </a:xfrm>
          <a:prstGeom prst="rect">
            <a:avLst/>
          </a:prstGeom>
          <a:noFill/>
        </p:spPr>
        <p:txBody>
          <a:bodyPr wrap="none" rtlCol="0">
            <a:spAutoFit/>
          </a:bodyPr>
          <a:lstStyle/>
          <a:p>
            <a:r>
              <a:rPr lang="es-419" b="1" dirty="0" smtClean="0">
                <a:solidFill>
                  <a:srgbClr val="FF0000"/>
                </a:solidFill>
              </a:rPr>
              <a:t>Procesos de la Business Intelligence</a:t>
            </a:r>
            <a:endParaRPr lang="it-IT" b="1" dirty="0">
              <a:solidFill>
                <a:srgbClr val="FF0000"/>
              </a:solidFill>
            </a:endParaRPr>
          </a:p>
        </p:txBody>
      </p:sp>
      <p:sp>
        <p:nvSpPr>
          <p:cNvPr id="17" name="16 Rectángulo"/>
          <p:cNvSpPr/>
          <p:nvPr/>
        </p:nvSpPr>
        <p:spPr>
          <a:xfrm>
            <a:off x="1691680" y="560874"/>
            <a:ext cx="6816290" cy="707886"/>
          </a:xfrm>
          <a:prstGeom prst="rect">
            <a:avLst/>
          </a:prstGeom>
        </p:spPr>
        <p:txBody>
          <a:bodyPr wrap="none">
            <a:spAutoFit/>
          </a:bodyPr>
          <a:lstStyle/>
          <a:p>
            <a:r>
              <a:rPr lang="en-US" sz="4000" b="1" dirty="0">
                <a:latin typeface="Times New Roman" pitchFamily="18" charset="0"/>
                <a:cs typeface="Times New Roman" pitchFamily="18" charset="0"/>
              </a:rPr>
              <a:t>What is Business Intelligence?</a:t>
            </a:r>
            <a:endParaRPr lang="it-IT" sz="4000" b="1" dirty="0">
              <a:latin typeface="Times New Roman" pitchFamily="18" charset="0"/>
              <a:cs typeface="Times New Roman" pitchFamily="18" charset="0"/>
            </a:endParaRPr>
          </a:p>
        </p:txBody>
      </p:sp>
    </p:spTree>
    <p:extLst>
      <p:ext uri="{BB962C8B-B14F-4D97-AF65-F5344CB8AC3E}">
        <p14:creationId xmlns:p14="http://schemas.microsoft.com/office/powerpoint/2010/main" val="3694183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1000"/>
                                        <p:tgtEl>
                                          <p:spTgt spid="7"/>
                                        </p:tgtEl>
                                      </p:cBhvr>
                                    </p:animEffect>
                                    <p:anim calcmode="lin" valueType="num">
                                      <p:cBhvr>
                                        <p:cTn id="59" dur="1000" fill="hold"/>
                                        <p:tgtEl>
                                          <p:spTgt spid="7"/>
                                        </p:tgtEl>
                                        <p:attrNameLst>
                                          <p:attrName>ppt_x</p:attrName>
                                        </p:attrNameLst>
                                      </p:cBhvr>
                                      <p:tavLst>
                                        <p:tav tm="0">
                                          <p:val>
                                            <p:strVal val="#ppt_x"/>
                                          </p:val>
                                        </p:tav>
                                        <p:tav tm="100000">
                                          <p:val>
                                            <p:strVal val="#ppt_x"/>
                                          </p:val>
                                        </p:tav>
                                      </p:tavLst>
                                    </p:anim>
                                    <p:anim calcmode="lin" valueType="num">
                                      <p:cBhvr>
                                        <p:cTn id="6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animBg="1"/>
      <p:bldP spid="16" grpId="0" animBg="1"/>
      <p:bldP spid="5" grpId="0"/>
      <p:bldP spid="18" grpId="0"/>
      <p:bldP spid="19" grpId="0"/>
      <p:bldP spid="20" grpId="0"/>
      <p:bldP spid="6" grpId="0" animBg="1"/>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txBox="1">
            <a:spLocks/>
          </p:cNvSpPr>
          <p:nvPr/>
        </p:nvSpPr>
        <p:spPr>
          <a:xfrm>
            <a:off x="1259632" y="476672"/>
            <a:ext cx="6912768"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419" sz="3500" cap="all" dirty="0" smtClean="0">
                <a:solidFill>
                  <a:schemeClr val="accent1">
                    <a:lumMod val="75000"/>
                  </a:schemeClr>
                </a:solidFill>
              </a:rPr>
              <a:t>ESTRATEGIA EMPRESARIAL</a:t>
            </a:r>
            <a:r>
              <a:rPr lang="it-IT" sz="3600" b="1" dirty="0" smtClean="0">
                <a:solidFill>
                  <a:srgbClr val="FF0000"/>
                </a:solidFill>
                <a:latin typeface="Arial" pitchFamily="34" charset="0"/>
                <a:cs typeface="Arial" pitchFamily="34" charset="0"/>
              </a:rPr>
              <a:t/>
            </a:r>
            <a:br>
              <a:rPr lang="it-IT" sz="3600" b="1" dirty="0" smtClean="0">
                <a:solidFill>
                  <a:srgbClr val="FF0000"/>
                </a:solidFill>
                <a:latin typeface="Arial" pitchFamily="34" charset="0"/>
                <a:cs typeface="Arial" pitchFamily="34" charset="0"/>
              </a:rPr>
            </a:br>
            <a:endParaRPr lang="it-IT" sz="3600" b="1" dirty="0">
              <a:solidFill>
                <a:srgbClr val="FF0000"/>
              </a:solidFill>
              <a:latin typeface="Arial" pitchFamily="34" charset="0"/>
              <a:cs typeface="Arial" pitchFamily="34" charset="0"/>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052736"/>
            <a:ext cx="6984776" cy="432048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5" name="4 Rectángulo"/>
          <p:cNvSpPr/>
          <p:nvPr/>
        </p:nvSpPr>
        <p:spPr>
          <a:xfrm>
            <a:off x="683568" y="4941168"/>
            <a:ext cx="7992888" cy="1477328"/>
          </a:xfrm>
          <a:prstGeom prst="rect">
            <a:avLst/>
          </a:prstGeom>
        </p:spPr>
        <p:txBody>
          <a:bodyPr wrap="square">
            <a:spAutoFit/>
          </a:bodyPr>
          <a:lstStyle/>
          <a:p>
            <a:pPr algn="just"/>
            <a:r>
              <a:rPr lang="es-419" dirty="0" smtClean="0">
                <a:solidFill>
                  <a:schemeClr val="tx2"/>
                </a:solidFill>
                <a:latin typeface="Times New Roman" pitchFamily="18" charset="0"/>
                <a:cs typeface="Times New Roman" pitchFamily="18" charset="0"/>
              </a:rPr>
              <a:t>Son las acciones que desarrolla la empresa para alcanzar sus objetivos y cumplir su misión.</a:t>
            </a:r>
          </a:p>
          <a:p>
            <a:pPr algn="just"/>
            <a:r>
              <a:rPr lang="es-419" dirty="0" smtClean="0">
                <a:solidFill>
                  <a:schemeClr val="tx2"/>
                </a:solidFill>
                <a:latin typeface="Times New Roman" pitchFamily="18" charset="0"/>
                <a:cs typeface="Times New Roman" pitchFamily="18" charset="0"/>
              </a:rPr>
              <a:t>Su desarrollo implica analisis predictivo para determinar los objetivos de mediano y largo plazo, asi como los planes y la gradualidad con que estos objetivos serán alcanzados.</a:t>
            </a:r>
            <a:endParaRPr lang="it-IT" dirty="0">
              <a:solidFill>
                <a:schemeClr val="tx2"/>
              </a:solidFill>
              <a:latin typeface="Times New Roman" pitchFamily="18" charset="0"/>
              <a:cs typeface="Times New Roman" pitchFamily="18" charset="0"/>
            </a:endParaRPr>
          </a:p>
        </p:txBody>
      </p:sp>
    </p:spTree>
    <p:extLst>
      <p:ext uri="{BB962C8B-B14F-4D97-AF65-F5344CB8AC3E}">
        <p14:creationId xmlns:p14="http://schemas.microsoft.com/office/powerpoint/2010/main" val="65351707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Rectángulo"/>
          <p:cNvSpPr/>
          <p:nvPr/>
        </p:nvSpPr>
        <p:spPr>
          <a:xfrm>
            <a:off x="611561" y="4149080"/>
            <a:ext cx="7920880" cy="13681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1 Título"/>
          <p:cNvSpPr>
            <a:spLocks noGrp="1"/>
          </p:cNvSpPr>
          <p:nvPr>
            <p:ph type="title"/>
          </p:nvPr>
        </p:nvSpPr>
        <p:spPr>
          <a:xfrm>
            <a:off x="1096604" y="373349"/>
            <a:ext cx="7656779" cy="1111435"/>
          </a:xfrm>
        </p:spPr>
        <p:txBody>
          <a:bodyPr>
            <a:normAutofit/>
          </a:bodyPr>
          <a:lstStyle/>
          <a:p>
            <a:r>
              <a:rPr lang="en-US" sz="2400" dirty="0" smtClean="0"/>
              <a:t>Business Intelligence</a:t>
            </a:r>
            <a:r>
              <a:rPr lang="es-419" sz="2400" dirty="0"/>
              <a:t> </a:t>
            </a:r>
            <a:r>
              <a:rPr lang="es-419" sz="2400" dirty="0" smtClean="0"/>
              <a:t>&amp; STRATEGY</a:t>
            </a:r>
            <a:endParaRPr lang="it-IT" sz="2400"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505" y="2780928"/>
            <a:ext cx="7609403" cy="1152128"/>
          </a:xfrm>
          <a:prstGeom prst="rect">
            <a:avLst/>
          </a:prstGeom>
          <a:ln/>
        </p:spPr>
        <p:style>
          <a:lnRef idx="2">
            <a:schemeClr val="accent1"/>
          </a:lnRef>
          <a:fillRef idx="1">
            <a:schemeClr val="lt1"/>
          </a:fillRef>
          <a:effectRef idx="0">
            <a:schemeClr val="accent1"/>
          </a:effectRef>
          <a:fontRef idx="minor">
            <a:schemeClr val="dk1"/>
          </a:fontRef>
        </p:style>
      </p:pic>
      <p:sp>
        <p:nvSpPr>
          <p:cNvPr id="12" name="11 Flecha derecha"/>
          <p:cNvSpPr/>
          <p:nvPr/>
        </p:nvSpPr>
        <p:spPr>
          <a:xfrm>
            <a:off x="827584" y="4221088"/>
            <a:ext cx="1296144"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1600" b="1" dirty="0" smtClean="0"/>
              <a:t>Inicio</a:t>
            </a:r>
            <a:endParaRPr lang="it-IT" b="1" dirty="0"/>
          </a:p>
        </p:txBody>
      </p:sp>
      <p:sp>
        <p:nvSpPr>
          <p:cNvPr id="19" name="18 Flecha derecha"/>
          <p:cNvSpPr/>
          <p:nvPr/>
        </p:nvSpPr>
        <p:spPr>
          <a:xfrm>
            <a:off x="2123728" y="4221088"/>
            <a:ext cx="4392488"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1400" b="1" dirty="0" smtClean="0"/>
              <a:t>A  N  A  L  I  S  I  S</a:t>
            </a:r>
          </a:p>
          <a:p>
            <a:pPr algn="ctr"/>
            <a:r>
              <a:rPr lang="es-419" sz="1050" b="1" dirty="0" smtClean="0"/>
              <a:t>Diagnostico      Predicción    Pronostico </a:t>
            </a:r>
            <a:r>
              <a:rPr lang="es-419" sz="1100" b="1" dirty="0" smtClean="0"/>
              <a:t>   </a:t>
            </a:r>
            <a:endParaRPr lang="it-IT" sz="1100" b="1" dirty="0"/>
          </a:p>
        </p:txBody>
      </p:sp>
      <p:sp>
        <p:nvSpPr>
          <p:cNvPr id="20" name="19 Flecha derecha"/>
          <p:cNvSpPr/>
          <p:nvPr/>
        </p:nvSpPr>
        <p:spPr>
          <a:xfrm>
            <a:off x="6516216" y="4221088"/>
            <a:ext cx="1833692"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419" sz="1400" b="1" dirty="0" smtClean="0"/>
              <a:t>Conocimiento</a:t>
            </a:r>
            <a:endParaRPr lang="it-IT" b="1" dirty="0"/>
          </a:p>
        </p:txBody>
      </p:sp>
      <p:sp>
        <p:nvSpPr>
          <p:cNvPr id="22" name="21 CuadroTexto"/>
          <p:cNvSpPr txBox="1"/>
          <p:nvPr/>
        </p:nvSpPr>
        <p:spPr>
          <a:xfrm>
            <a:off x="3203848" y="2348880"/>
            <a:ext cx="3499676"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s-419" b="1" dirty="0" smtClean="0"/>
              <a:t>PLANEAMIENTO</a:t>
            </a:r>
            <a:r>
              <a:rPr lang="es-419" dirty="0" smtClean="0"/>
              <a:t> </a:t>
            </a:r>
            <a:r>
              <a:rPr lang="es-419" b="1" dirty="0" smtClean="0"/>
              <a:t>ESTRATEGICO</a:t>
            </a:r>
            <a:endParaRPr lang="it-IT" b="1" dirty="0"/>
          </a:p>
        </p:txBody>
      </p:sp>
      <p:sp>
        <p:nvSpPr>
          <p:cNvPr id="24" name="23 CuadroTexto"/>
          <p:cNvSpPr txBox="1"/>
          <p:nvPr/>
        </p:nvSpPr>
        <p:spPr>
          <a:xfrm>
            <a:off x="3477110" y="5579948"/>
            <a:ext cx="275107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s-419" b="1" dirty="0" smtClean="0"/>
              <a:t>BUSINESS INTELLIGENCE</a:t>
            </a:r>
            <a:endParaRPr lang="it-IT" b="1" dirty="0"/>
          </a:p>
        </p:txBody>
      </p:sp>
    </p:spTree>
    <p:extLst>
      <p:ext uri="{BB962C8B-B14F-4D97-AF65-F5344CB8AC3E}">
        <p14:creationId xmlns:p14="http://schemas.microsoft.com/office/powerpoint/2010/main" val="136668482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business-intelligence-vs-business-analytics-bann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883" y="1628800"/>
            <a:ext cx="8601597" cy="3816424"/>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2339752" y="599931"/>
            <a:ext cx="4779585" cy="646331"/>
          </a:xfrm>
          <a:prstGeom prst="rect">
            <a:avLst/>
          </a:prstGeom>
        </p:spPr>
        <p:txBody>
          <a:bodyPr wrap="square">
            <a:spAutoFit/>
          </a:bodyPr>
          <a:lstStyle/>
          <a:p>
            <a:r>
              <a:rPr lang="it-IT" sz="3600" dirty="0">
                <a:latin typeface="Times New Roman" pitchFamily="18" charset="0"/>
                <a:cs typeface="Times New Roman" pitchFamily="18" charset="0"/>
              </a:rPr>
              <a:t>Paradigmas</a:t>
            </a:r>
            <a:r>
              <a:rPr lang="es-419" sz="3600" dirty="0">
                <a:latin typeface="Times New Roman" pitchFamily="18" charset="0"/>
                <a:cs typeface="Times New Roman" pitchFamily="18" charset="0"/>
              </a:rPr>
              <a:t>: </a:t>
            </a:r>
            <a:r>
              <a:rPr lang="en-US" sz="3600" dirty="0">
                <a:latin typeface="Times New Roman" pitchFamily="18" charset="0"/>
                <a:cs typeface="Times New Roman" pitchFamily="18" charset="0"/>
              </a:rPr>
              <a:t>B</a:t>
            </a:r>
            <a:r>
              <a:rPr lang="es-419" sz="3600" dirty="0">
                <a:latin typeface="Times New Roman" pitchFamily="18" charset="0"/>
                <a:cs typeface="Times New Roman" pitchFamily="18" charset="0"/>
              </a:rPr>
              <a:t>I &amp; BA</a:t>
            </a:r>
            <a:endParaRPr lang="it-IT" sz="3600" dirty="0">
              <a:latin typeface="Times New Roman" pitchFamily="18" charset="0"/>
              <a:cs typeface="Times New Roman" pitchFamily="18" charset="0"/>
            </a:endParaRPr>
          </a:p>
        </p:txBody>
      </p:sp>
    </p:spTree>
    <p:extLst>
      <p:ext uri="{BB962C8B-B14F-4D97-AF65-F5344CB8AC3E}">
        <p14:creationId xmlns:p14="http://schemas.microsoft.com/office/powerpoint/2010/main" val="2946174371"/>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339752" y="599931"/>
            <a:ext cx="4779585" cy="646331"/>
          </a:xfrm>
          <a:prstGeom prst="rect">
            <a:avLst/>
          </a:prstGeom>
        </p:spPr>
        <p:txBody>
          <a:bodyPr wrap="square">
            <a:spAutoFit/>
          </a:bodyPr>
          <a:lstStyle/>
          <a:p>
            <a:r>
              <a:rPr lang="it-IT" sz="3600" dirty="0">
                <a:latin typeface="Times New Roman" pitchFamily="18" charset="0"/>
                <a:cs typeface="Times New Roman" pitchFamily="18" charset="0"/>
              </a:rPr>
              <a:t>Paradigmas</a:t>
            </a:r>
            <a:r>
              <a:rPr lang="es-419" sz="3600" dirty="0">
                <a:latin typeface="Times New Roman" pitchFamily="18" charset="0"/>
                <a:cs typeface="Times New Roman" pitchFamily="18" charset="0"/>
              </a:rPr>
              <a:t>: </a:t>
            </a:r>
            <a:r>
              <a:rPr lang="en-US" sz="3600" dirty="0">
                <a:latin typeface="Times New Roman" pitchFamily="18" charset="0"/>
                <a:cs typeface="Times New Roman" pitchFamily="18" charset="0"/>
              </a:rPr>
              <a:t>B</a:t>
            </a:r>
            <a:r>
              <a:rPr lang="es-419" sz="3600" dirty="0">
                <a:latin typeface="Times New Roman" pitchFamily="18" charset="0"/>
                <a:cs typeface="Times New Roman" pitchFamily="18" charset="0"/>
              </a:rPr>
              <a:t>I &amp; BA</a:t>
            </a:r>
            <a:endParaRPr lang="it-IT" sz="36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02415"/>
            <a:ext cx="7272808" cy="4911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3257983"/>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496944" cy="5145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Título"/>
          <p:cNvSpPr>
            <a:spLocks noGrp="1"/>
          </p:cNvSpPr>
          <p:nvPr>
            <p:ph type="title"/>
          </p:nvPr>
        </p:nvSpPr>
        <p:spPr>
          <a:xfrm>
            <a:off x="1096604" y="373349"/>
            <a:ext cx="7656779" cy="1111435"/>
          </a:xfrm>
        </p:spPr>
        <p:txBody>
          <a:bodyPr/>
          <a:lstStyle/>
          <a:p>
            <a:r>
              <a:rPr lang="en-US" dirty="0" smtClean="0"/>
              <a:t>S</a:t>
            </a:r>
            <a:r>
              <a:rPr lang="es-419" dirty="0" smtClean="0"/>
              <a:t>AP Business Analytics</a:t>
            </a:r>
            <a:endParaRPr lang="it-IT" dirty="0"/>
          </a:p>
        </p:txBody>
      </p:sp>
    </p:spTree>
    <p:extLst>
      <p:ext uri="{BB962C8B-B14F-4D97-AF65-F5344CB8AC3E}">
        <p14:creationId xmlns:p14="http://schemas.microsoft.com/office/powerpoint/2010/main" val="2389489175"/>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ticario">
  <a:themeElements>
    <a:clrScheme name="Boticario">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oticario">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oticario">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3854</TotalTime>
  <Words>332</Words>
  <Application>Microsoft Office PowerPoint</Application>
  <PresentationFormat>Presentación en pantalla (4:3)</PresentationFormat>
  <Paragraphs>46</Paragraphs>
  <Slides>16</Slides>
  <Notes>2</Notes>
  <HiddenSlides>0</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Boticario</vt:lpstr>
      <vt:lpstr>Inteligencia de Negocios </vt:lpstr>
      <vt:lpstr>Presentación de PowerPoint</vt:lpstr>
      <vt:lpstr>Presentación de PowerPoint</vt:lpstr>
      <vt:lpstr>Presentación de PowerPoint</vt:lpstr>
      <vt:lpstr>Presentación de PowerPoint</vt:lpstr>
      <vt:lpstr>Business Intelligence &amp; STRATEGY</vt:lpstr>
      <vt:lpstr>Presentación de PowerPoint</vt:lpstr>
      <vt:lpstr>Presentación de PowerPoint</vt:lpstr>
      <vt:lpstr>SAP Business Analytics</vt:lpstr>
      <vt:lpstr>SAS Business Analytics</vt:lpstr>
      <vt:lpstr>What is ANALYTICS?</vt:lpstr>
      <vt:lpstr>Procesos centrales de las plataformas de BI &amp; BA</vt:lpstr>
      <vt:lpstr>Funciones de las plataformas de BI &amp; BA</vt:lpstr>
      <vt:lpstr>Funciones de las plataformas de BI &amp; BA</vt:lpstr>
      <vt:lpstr>Funciones de las plataformas de BI &amp; BA</vt:lpstr>
      <vt:lpstr>Funciones de las plataformas de BI &amp; BA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Inteligencia de Negocios</dc:title>
  <dc:creator>Pedro Chavez</dc:creator>
  <cp:lastModifiedBy>Pedro</cp:lastModifiedBy>
  <cp:revision>71</cp:revision>
  <dcterms:created xsi:type="dcterms:W3CDTF">2015-03-20T20:20:12Z</dcterms:created>
  <dcterms:modified xsi:type="dcterms:W3CDTF">2016-03-29T21:29:00Z</dcterms:modified>
</cp:coreProperties>
</file>